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Fira Sans Extra Condensed Medium"/>
      <p:regular r:id="rId16"/>
      <p:bold r:id="rId17"/>
      <p:italic r:id="rId18"/>
      <p:boldItalic r:id="rId19"/>
    </p:embeddedFont>
    <p:embeddedFont>
      <p:font typeface="Roboto Condensed"/>
      <p:regular r:id="rId20"/>
      <p:bold r:id="rId21"/>
      <p:italic r:id="rId22"/>
      <p:boldItalic r:id="rId23"/>
    </p:embeddedFont>
    <p:embeddedFont>
      <p:font typeface="Roboto Condensed Light"/>
      <p:regular r:id="rId24"/>
      <p:bold r:id="rId25"/>
      <p:italic r:id="rId26"/>
      <p:boldItalic r:id="rId27"/>
    </p:embeddedFont>
    <p:embeddedFont>
      <p:font typeface="Exo 2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F0F710-1216-493B-A86B-0331BB233379}">
  <a:tblStyle styleId="{BAF0F710-1216-493B-A86B-0331BB2333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xo2-boldItalic.fntdata"/><Relationship Id="rId30" Type="http://schemas.openxmlformats.org/officeDocument/2006/relationships/font" Target="fonts/Exo2-italic.fntdata"/><Relationship Id="rId20" Type="http://schemas.openxmlformats.org/officeDocument/2006/relationships/font" Target="fonts/RobotoCondensed-regular.fntdata"/><Relationship Id="rId22" Type="http://schemas.openxmlformats.org/officeDocument/2006/relationships/font" Target="fonts/RobotoCondensed-italic.fntdata"/><Relationship Id="rId21" Type="http://schemas.openxmlformats.org/officeDocument/2006/relationships/font" Target="fonts/RobotoCondensed-bold.fntdata"/><Relationship Id="rId24" Type="http://schemas.openxmlformats.org/officeDocument/2006/relationships/font" Target="fonts/RobotoCondensedLight-regular.fntdata"/><Relationship Id="rId23" Type="http://schemas.openxmlformats.org/officeDocument/2006/relationships/font" Target="fonts/RobotoCondensed-boldItalic.fntdata"/><Relationship Id="rId26" Type="http://schemas.openxmlformats.org/officeDocument/2006/relationships/font" Target="fonts/RobotoCondensedLight-italic.fntdata"/><Relationship Id="rId25" Type="http://schemas.openxmlformats.org/officeDocument/2006/relationships/font" Target="fonts/RobotoCondensedLight-bold.fntdata"/><Relationship Id="rId28" Type="http://schemas.openxmlformats.org/officeDocument/2006/relationships/font" Target="fonts/Exo2-regular.fntdata"/><Relationship Id="rId27" Type="http://schemas.openxmlformats.org/officeDocument/2006/relationships/font" Target="fonts/RobotoCondensedLight-boldItalic.fntdata"/><Relationship Id="rId29" Type="http://schemas.openxmlformats.org/officeDocument/2006/relationships/font" Target="fonts/Exo2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19" Type="http://schemas.openxmlformats.org/officeDocument/2006/relationships/font" Target="fonts/FiraSansExtraCondensedMedium-boldItalic.fntdata"/><Relationship Id="rId18" Type="http://schemas.openxmlformats.org/officeDocument/2006/relationships/font" Target="fonts/FiraSansExtraCondensed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5d3588f5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5d3588f5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5d3588f5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5d3588f5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f333039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f333039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f333039f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f333039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4"/>
          <p:cNvSpPr txBox="1"/>
          <p:nvPr>
            <p:ph idx="2" type="ctrTitle"/>
          </p:nvPr>
        </p:nvSpPr>
        <p:spPr>
          <a:xfrm>
            <a:off x="-105929" y="3347397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881451" y="3739385"/>
            <a:ext cx="1281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14"/>
          <p:cNvSpPr txBox="1"/>
          <p:nvPr>
            <p:ph hasCustomPrompt="1" idx="3" type="title"/>
          </p:nvPr>
        </p:nvSpPr>
        <p:spPr>
          <a:xfrm>
            <a:off x="1438867" y="3668761"/>
            <a:ext cx="1069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hasCustomPrompt="1" idx="4" type="title"/>
          </p:nvPr>
        </p:nvSpPr>
        <p:spPr>
          <a:xfrm>
            <a:off x="6705012" y="3668761"/>
            <a:ext cx="1069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hasCustomPrompt="1" idx="5" type="title"/>
          </p:nvPr>
        </p:nvSpPr>
        <p:spPr>
          <a:xfrm>
            <a:off x="4071940" y="3668761"/>
            <a:ext cx="1069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hasCustomPrompt="1" idx="6" type="title"/>
          </p:nvPr>
        </p:nvSpPr>
        <p:spPr>
          <a:xfrm>
            <a:off x="6646558" y="1089559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/>
          <p:nvPr>
            <p:ph hasCustomPrompt="1" idx="7" type="title"/>
          </p:nvPr>
        </p:nvSpPr>
        <p:spPr>
          <a:xfrm>
            <a:off x="4027183" y="1089559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hasCustomPrompt="1" idx="8" type="title"/>
          </p:nvPr>
        </p:nvSpPr>
        <p:spPr>
          <a:xfrm>
            <a:off x="1407808" y="1089559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9" type="ctrTitle"/>
          </p:nvPr>
        </p:nvSpPr>
        <p:spPr>
          <a:xfrm>
            <a:off x="5182783" y="3347397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4"/>
          <p:cNvSpPr txBox="1"/>
          <p:nvPr>
            <p:ph idx="13" type="subTitle"/>
          </p:nvPr>
        </p:nvSpPr>
        <p:spPr>
          <a:xfrm>
            <a:off x="6168975" y="3739385"/>
            <a:ext cx="1281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14"/>
          <p:cNvSpPr txBox="1"/>
          <p:nvPr>
            <p:ph idx="14" type="ctrTitle"/>
          </p:nvPr>
        </p:nvSpPr>
        <p:spPr>
          <a:xfrm>
            <a:off x="2538427" y="3347397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14"/>
          <p:cNvSpPr txBox="1"/>
          <p:nvPr>
            <p:ph idx="15" type="subTitle"/>
          </p:nvPr>
        </p:nvSpPr>
        <p:spPr>
          <a:xfrm>
            <a:off x="3525224" y="3739385"/>
            <a:ext cx="1281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p14"/>
          <p:cNvSpPr txBox="1"/>
          <p:nvPr>
            <p:ph idx="16" type="ctrTitle"/>
          </p:nvPr>
        </p:nvSpPr>
        <p:spPr>
          <a:xfrm>
            <a:off x="7259883" y="76887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0" name="Google Shape;90;p14"/>
          <p:cNvSpPr txBox="1"/>
          <p:nvPr>
            <p:ph idx="17" type="subTitle"/>
          </p:nvPr>
        </p:nvSpPr>
        <p:spPr>
          <a:xfrm>
            <a:off x="7259876" y="1160860"/>
            <a:ext cx="1281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1" name="Google Shape;91;p14"/>
          <p:cNvSpPr txBox="1"/>
          <p:nvPr>
            <p:ph idx="18" type="ctrTitle"/>
          </p:nvPr>
        </p:nvSpPr>
        <p:spPr>
          <a:xfrm>
            <a:off x="4645271" y="76887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14"/>
          <p:cNvSpPr txBox="1"/>
          <p:nvPr>
            <p:ph idx="19" type="subTitle"/>
          </p:nvPr>
        </p:nvSpPr>
        <p:spPr>
          <a:xfrm>
            <a:off x="4645274" y="1160860"/>
            <a:ext cx="1281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3" name="Google Shape;93;p14"/>
          <p:cNvSpPr txBox="1"/>
          <p:nvPr>
            <p:ph idx="20" type="ctrTitle"/>
          </p:nvPr>
        </p:nvSpPr>
        <p:spPr>
          <a:xfrm>
            <a:off x="2030658" y="76887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14"/>
          <p:cNvSpPr txBox="1"/>
          <p:nvPr>
            <p:ph idx="21" type="subTitle"/>
          </p:nvPr>
        </p:nvSpPr>
        <p:spPr>
          <a:xfrm>
            <a:off x="2030650" y="1160860"/>
            <a:ext cx="1281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2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>
            <a:hlinkClick/>
          </p:cNvPr>
          <p:cNvSpPr txBox="1"/>
          <p:nvPr>
            <p:ph hasCustomPrompt="1" type="title"/>
          </p:nvPr>
        </p:nvSpPr>
        <p:spPr>
          <a:xfrm>
            <a:off x="4968875" y="1711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>
            <a:hlinkClick/>
          </p:cNvPr>
          <p:cNvSpPr txBox="1"/>
          <p:nvPr>
            <p:ph hasCustomPrompt="1" idx="2" type="title"/>
          </p:nvPr>
        </p:nvSpPr>
        <p:spPr>
          <a:xfrm>
            <a:off x="4968875" y="2731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5">
            <a:hlinkClick/>
          </p:cNvPr>
          <p:cNvSpPr txBox="1"/>
          <p:nvPr>
            <p:ph hasCustomPrompt="1" idx="3" type="title"/>
          </p:nvPr>
        </p:nvSpPr>
        <p:spPr>
          <a:xfrm>
            <a:off x="4968875" y="3751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idx="4" type="ctrTitle"/>
          </p:nvPr>
        </p:nvSpPr>
        <p:spPr>
          <a:xfrm>
            <a:off x="5858425" y="1394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5858425" y="1849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2" name="Google Shape;102;p15"/>
          <p:cNvSpPr txBox="1"/>
          <p:nvPr>
            <p:ph idx="5" type="ctrTitle"/>
          </p:nvPr>
        </p:nvSpPr>
        <p:spPr>
          <a:xfrm>
            <a:off x="5858425" y="241226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5"/>
          <p:cNvSpPr txBox="1"/>
          <p:nvPr>
            <p:ph idx="6" type="subTitle"/>
          </p:nvPr>
        </p:nvSpPr>
        <p:spPr>
          <a:xfrm>
            <a:off x="5858425" y="2867089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15"/>
          <p:cNvSpPr txBox="1"/>
          <p:nvPr>
            <p:ph idx="7" type="ctrTitle"/>
          </p:nvPr>
        </p:nvSpPr>
        <p:spPr>
          <a:xfrm>
            <a:off x="5858425" y="3430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5"/>
          <p:cNvSpPr txBox="1"/>
          <p:nvPr>
            <p:ph idx="8" type="subTitle"/>
          </p:nvPr>
        </p:nvSpPr>
        <p:spPr>
          <a:xfrm>
            <a:off x="5858425" y="3885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15"/>
          <p:cNvSpPr txBox="1"/>
          <p:nvPr>
            <p:ph idx="9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5">
            <a:hlinkClick/>
          </p:cNvPr>
          <p:cNvSpPr txBox="1"/>
          <p:nvPr>
            <p:ph hasCustomPrompt="1" idx="13" type="title"/>
          </p:nvPr>
        </p:nvSpPr>
        <p:spPr>
          <a:xfrm>
            <a:off x="1320800" y="1711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5">
            <a:hlinkClick/>
          </p:cNvPr>
          <p:cNvSpPr txBox="1"/>
          <p:nvPr>
            <p:ph hasCustomPrompt="1" idx="14" type="title"/>
          </p:nvPr>
        </p:nvSpPr>
        <p:spPr>
          <a:xfrm>
            <a:off x="1320800" y="2731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5">
            <a:hlinkClick/>
          </p:cNvPr>
          <p:cNvSpPr txBox="1"/>
          <p:nvPr>
            <p:ph hasCustomPrompt="1" idx="15" type="title"/>
          </p:nvPr>
        </p:nvSpPr>
        <p:spPr>
          <a:xfrm>
            <a:off x="1320800" y="3751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5"/>
          <p:cNvSpPr txBox="1"/>
          <p:nvPr>
            <p:ph idx="16" type="ctrTitle"/>
          </p:nvPr>
        </p:nvSpPr>
        <p:spPr>
          <a:xfrm>
            <a:off x="2200825" y="1394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1" name="Google Shape;111;p15"/>
          <p:cNvSpPr txBox="1"/>
          <p:nvPr>
            <p:ph idx="17" type="subTitle"/>
          </p:nvPr>
        </p:nvSpPr>
        <p:spPr>
          <a:xfrm>
            <a:off x="2200825" y="1849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15"/>
          <p:cNvSpPr txBox="1"/>
          <p:nvPr>
            <p:ph idx="18" type="ctrTitle"/>
          </p:nvPr>
        </p:nvSpPr>
        <p:spPr>
          <a:xfrm>
            <a:off x="2200825" y="241226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5"/>
          <p:cNvSpPr txBox="1"/>
          <p:nvPr>
            <p:ph idx="19" type="subTitle"/>
          </p:nvPr>
        </p:nvSpPr>
        <p:spPr>
          <a:xfrm>
            <a:off x="2200825" y="2867089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4" name="Google Shape;114;p15"/>
          <p:cNvSpPr txBox="1"/>
          <p:nvPr>
            <p:ph idx="20" type="ctrTitle"/>
          </p:nvPr>
        </p:nvSpPr>
        <p:spPr>
          <a:xfrm>
            <a:off x="2200825" y="3430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5"/>
          <p:cNvSpPr txBox="1"/>
          <p:nvPr>
            <p:ph idx="21" type="subTitle"/>
          </p:nvPr>
        </p:nvSpPr>
        <p:spPr>
          <a:xfrm>
            <a:off x="2200825" y="3885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ctrTitle"/>
          </p:nvPr>
        </p:nvSpPr>
        <p:spPr>
          <a:xfrm flipH="1">
            <a:off x="2800950" y="98990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hasCustomPrompt="1" idx="2" type="title"/>
          </p:nvPr>
        </p:nvSpPr>
        <p:spPr>
          <a:xfrm flipH="1">
            <a:off x="270750" y="138132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2800950" y="193370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 flipH="1">
            <a:off x="1067400" y="98990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hasCustomPrompt="1" idx="2" type="title"/>
          </p:nvPr>
        </p:nvSpPr>
        <p:spPr>
          <a:xfrm flipH="1">
            <a:off x="5766675" y="138132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2"/>
          <p:cNvSpPr txBox="1"/>
          <p:nvPr>
            <p:ph idx="1" type="subTitle"/>
          </p:nvPr>
        </p:nvSpPr>
        <p:spPr>
          <a:xfrm>
            <a:off x="1848000" y="193370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8">
  <p:cSld name="CUSTOM_3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ctrTitle"/>
          </p:nvPr>
        </p:nvSpPr>
        <p:spPr>
          <a:xfrm flipH="1">
            <a:off x="1067400" y="266630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hasCustomPrompt="1" idx="2" type="title"/>
          </p:nvPr>
        </p:nvSpPr>
        <p:spPr>
          <a:xfrm flipH="1">
            <a:off x="5766675" y="305772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3"/>
          <p:cNvSpPr txBox="1"/>
          <p:nvPr>
            <p:ph idx="1" type="subTitle"/>
          </p:nvPr>
        </p:nvSpPr>
        <p:spPr>
          <a:xfrm>
            <a:off x="1848000" y="361010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9">
  <p:cSld name="CUSTOM_3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ctrTitle"/>
          </p:nvPr>
        </p:nvSpPr>
        <p:spPr>
          <a:xfrm flipH="1">
            <a:off x="2800950" y="266630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hasCustomPrompt="1" idx="2" type="title"/>
          </p:nvPr>
        </p:nvSpPr>
        <p:spPr>
          <a:xfrm flipH="1">
            <a:off x="270750" y="305772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4"/>
          <p:cNvSpPr txBox="1"/>
          <p:nvPr>
            <p:ph idx="1" type="subTitle"/>
          </p:nvPr>
        </p:nvSpPr>
        <p:spPr>
          <a:xfrm>
            <a:off x="2800950" y="361010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0">
  <p:cSld name="CUSTOM_3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 flipH="1">
            <a:off x="4432350" y="1831500"/>
            <a:ext cx="2809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hasCustomPrompt="1" idx="2" type="title"/>
          </p:nvPr>
        </p:nvSpPr>
        <p:spPr>
          <a:xfrm flipH="1">
            <a:off x="1902150" y="2222921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4432350" y="2775300"/>
            <a:ext cx="23946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1">
  <p:cSld name="CUSTOM_3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ctrTitle"/>
          </p:nvPr>
        </p:nvSpPr>
        <p:spPr>
          <a:xfrm flipH="1">
            <a:off x="1745813" y="1828100"/>
            <a:ext cx="29793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hasCustomPrompt="1" idx="2" type="title"/>
          </p:nvPr>
        </p:nvSpPr>
        <p:spPr>
          <a:xfrm flipH="1">
            <a:off x="4418888" y="221952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6"/>
          <p:cNvSpPr txBox="1"/>
          <p:nvPr>
            <p:ph idx="1" type="subTitle"/>
          </p:nvPr>
        </p:nvSpPr>
        <p:spPr>
          <a:xfrm>
            <a:off x="2531675" y="2771900"/>
            <a:ext cx="21936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2638350" y="-766502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2459550" y="1171225"/>
            <a:ext cx="42249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8"/>
          <p:cNvSpPr txBox="1"/>
          <p:nvPr>
            <p:ph idx="1" type="subTitle"/>
          </p:nvPr>
        </p:nvSpPr>
        <p:spPr>
          <a:xfrm>
            <a:off x="5011944" y="1392300"/>
            <a:ext cx="27333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xo 2"/>
              <a:buNone/>
              <a:defRPr b="1" sz="1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28"/>
          <p:cNvSpPr txBox="1"/>
          <p:nvPr>
            <p:ph idx="2" type="body"/>
          </p:nvPr>
        </p:nvSpPr>
        <p:spPr>
          <a:xfrm>
            <a:off x="4546540" y="2069617"/>
            <a:ext cx="37128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1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ctrTitle"/>
          </p:nvPr>
        </p:nvSpPr>
        <p:spPr>
          <a:xfrm>
            <a:off x="4888784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1" type="subTitle"/>
          </p:nvPr>
        </p:nvSpPr>
        <p:spPr>
          <a:xfrm>
            <a:off x="4888784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2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ctrTitle"/>
          </p:nvPr>
        </p:nvSpPr>
        <p:spPr>
          <a:xfrm>
            <a:off x="1399935" y="1490117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7" name="Google Shape;187;p30"/>
          <p:cNvSpPr txBox="1"/>
          <p:nvPr>
            <p:ph idx="1" type="subTitle"/>
          </p:nvPr>
        </p:nvSpPr>
        <p:spPr>
          <a:xfrm>
            <a:off x="1399935" y="1784367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8" name="Google Shape;188;p30"/>
          <p:cNvSpPr txBox="1"/>
          <p:nvPr>
            <p:ph idx="2" type="ctrTitle"/>
          </p:nvPr>
        </p:nvSpPr>
        <p:spPr>
          <a:xfrm>
            <a:off x="1399935" y="248748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9" name="Google Shape;189;p30"/>
          <p:cNvSpPr txBox="1"/>
          <p:nvPr>
            <p:ph idx="3" type="subTitle"/>
          </p:nvPr>
        </p:nvSpPr>
        <p:spPr>
          <a:xfrm>
            <a:off x="1399935" y="278173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0" name="Google Shape;190;p30"/>
          <p:cNvSpPr txBox="1"/>
          <p:nvPr>
            <p:ph idx="4" type="ctrTitle"/>
          </p:nvPr>
        </p:nvSpPr>
        <p:spPr>
          <a:xfrm>
            <a:off x="1399935" y="3484848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p30"/>
          <p:cNvSpPr txBox="1"/>
          <p:nvPr>
            <p:ph idx="5" type="subTitle"/>
          </p:nvPr>
        </p:nvSpPr>
        <p:spPr>
          <a:xfrm>
            <a:off x="1399935" y="3779098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2" name="Google Shape;192;p30"/>
          <p:cNvSpPr txBox="1"/>
          <p:nvPr>
            <p:ph idx="6" type="ctrTitle"/>
          </p:nvPr>
        </p:nvSpPr>
        <p:spPr>
          <a:xfrm>
            <a:off x="1399935" y="733850"/>
            <a:ext cx="26454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31"/>
          <p:cNvSpPr txBox="1"/>
          <p:nvPr>
            <p:ph idx="2" type="ctrTitle"/>
          </p:nvPr>
        </p:nvSpPr>
        <p:spPr>
          <a:xfrm>
            <a:off x="1741950" y="183705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1741950" y="2212000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8" name="Google Shape;198;p31"/>
          <p:cNvSpPr txBox="1"/>
          <p:nvPr>
            <p:ph idx="3" type="ctrTitle"/>
          </p:nvPr>
        </p:nvSpPr>
        <p:spPr>
          <a:xfrm>
            <a:off x="5633758" y="349540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9" name="Google Shape;199;p31"/>
          <p:cNvSpPr txBox="1"/>
          <p:nvPr>
            <p:ph idx="4" type="subTitle"/>
          </p:nvPr>
        </p:nvSpPr>
        <p:spPr>
          <a:xfrm>
            <a:off x="5256958" y="2509707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5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ctrTitle"/>
          </p:nvPr>
        </p:nvSpPr>
        <p:spPr>
          <a:xfrm>
            <a:off x="3597150" y="1456050"/>
            <a:ext cx="1783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1" type="subTitle"/>
          </p:nvPr>
        </p:nvSpPr>
        <p:spPr>
          <a:xfrm>
            <a:off x="3597150" y="1983400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4" name="Google Shape;204;p32"/>
          <p:cNvSpPr txBox="1"/>
          <p:nvPr>
            <p:ph idx="2" type="ctrTitle"/>
          </p:nvPr>
        </p:nvSpPr>
        <p:spPr>
          <a:xfrm>
            <a:off x="3745350" y="3197745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3" type="subTitle"/>
          </p:nvPr>
        </p:nvSpPr>
        <p:spPr>
          <a:xfrm>
            <a:off x="3368550" y="3709857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6" name="Google Shape;206;p32"/>
          <p:cNvSpPr txBox="1"/>
          <p:nvPr>
            <p:ph idx="4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0" name="Google Shape;210;p33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1" name="Google Shape;211;p33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4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7" name="Google Shape;217;p34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" name="Google Shape;218;p34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9" name="Google Shape;219;p34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0" name="Google Shape;220;p34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1" name="Google Shape;221;p34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" name="Google Shape;22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ctrTitle"/>
          </p:nvPr>
        </p:nvSpPr>
        <p:spPr>
          <a:xfrm>
            <a:off x="1456200" y="1833025"/>
            <a:ext cx="2617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1" type="subTitle"/>
          </p:nvPr>
        </p:nvSpPr>
        <p:spPr>
          <a:xfrm>
            <a:off x="1018050" y="1260500"/>
            <a:ext cx="3494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6" name="Google Shape;226;p35"/>
          <p:cNvSpPr txBox="1"/>
          <p:nvPr>
            <p:ph idx="2" type="ctrTitle"/>
          </p:nvPr>
        </p:nvSpPr>
        <p:spPr>
          <a:xfrm>
            <a:off x="1458300" y="4163900"/>
            <a:ext cx="261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227" name="Google Shape;227;p35"/>
          <p:cNvSpPr txBox="1"/>
          <p:nvPr>
            <p:ph idx="3" type="subTitle"/>
          </p:nvPr>
        </p:nvSpPr>
        <p:spPr>
          <a:xfrm>
            <a:off x="1018650" y="3597131"/>
            <a:ext cx="3492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8" name="Google Shape;228;p35"/>
          <p:cNvSpPr txBox="1"/>
          <p:nvPr>
            <p:ph idx="4" type="ctrTitle"/>
          </p:nvPr>
        </p:nvSpPr>
        <p:spPr>
          <a:xfrm>
            <a:off x="5086575" y="2998463"/>
            <a:ext cx="2615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5" type="subTitle"/>
          </p:nvPr>
        </p:nvSpPr>
        <p:spPr>
          <a:xfrm>
            <a:off x="4647675" y="2427015"/>
            <a:ext cx="3492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" name="Google Shape;230;p35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3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5" name="Google Shape;235;p3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6" name="Google Shape;236;p3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7" name="Google Shape;237;p3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8" name="Google Shape;238;p3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9" name="Google Shape;239;p3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0" name="Google Shape;240;p3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1" name="Google Shape;241;p3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37"/>
          <p:cNvSpPr txBox="1"/>
          <p:nvPr>
            <p:ph idx="2" type="ctrTitle"/>
          </p:nvPr>
        </p:nvSpPr>
        <p:spPr>
          <a:xfrm>
            <a:off x="696800" y="1442500"/>
            <a:ext cx="1792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6" name="Google Shape;246;p37"/>
          <p:cNvSpPr txBox="1"/>
          <p:nvPr>
            <p:ph idx="1" type="subTitle"/>
          </p:nvPr>
        </p:nvSpPr>
        <p:spPr>
          <a:xfrm>
            <a:off x="696800" y="1736742"/>
            <a:ext cx="1792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7" name="Google Shape;247;p37"/>
          <p:cNvSpPr txBox="1"/>
          <p:nvPr>
            <p:ph idx="3" type="ctrTitle"/>
          </p:nvPr>
        </p:nvSpPr>
        <p:spPr>
          <a:xfrm>
            <a:off x="2675801" y="3234800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8" name="Google Shape;248;p37"/>
          <p:cNvSpPr txBox="1"/>
          <p:nvPr>
            <p:ph idx="4" type="subTitle"/>
          </p:nvPr>
        </p:nvSpPr>
        <p:spPr>
          <a:xfrm>
            <a:off x="2679533" y="3529048"/>
            <a:ext cx="1792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9" name="Google Shape;249;p37"/>
          <p:cNvSpPr txBox="1"/>
          <p:nvPr>
            <p:ph idx="5" type="ctrTitle"/>
          </p:nvPr>
        </p:nvSpPr>
        <p:spPr>
          <a:xfrm>
            <a:off x="6645897" y="324949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0" name="Google Shape;250;p37"/>
          <p:cNvSpPr txBox="1"/>
          <p:nvPr>
            <p:ph idx="6" type="subTitle"/>
          </p:nvPr>
        </p:nvSpPr>
        <p:spPr>
          <a:xfrm>
            <a:off x="6645899" y="354374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1" name="Google Shape;251;p37"/>
          <p:cNvSpPr txBox="1"/>
          <p:nvPr>
            <p:ph idx="7" type="ctrTitle"/>
          </p:nvPr>
        </p:nvSpPr>
        <p:spPr>
          <a:xfrm>
            <a:off x="4662266" y="143722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2" name="Google Shape;252;p37"/>
          <p:cNvSpPr txBox="1"/>
          <p:nvPr>
            <p:ph idx="8" type="subTitle"/>
          </p:nvPr>
        </p:nvSpPr>
        <p:spPr>
          <a:xfrm>
            <a:off x="4662266" y="173147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ctrTitle"/>
          </p:nvPr>
        </p:nvSpPr>
        <p:spPr>
          <a:xfrm>
            <a:off x="2289158" y="1318667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6" name="Google Shape;256;p38"/>
          <p:cNvSpPr txBox="1"/>
          <p:nvPr>
            <p:ph idx="1" type="subTitle"/>
          </p:nvPr>
        </p:nvSpPr>
        <p:spPr>
          <a:xfrm>
            <a:off x="2289158" y="1612917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7" name="Google Shape;257;p38"/>
          <p:cNvSpPr txBox="1"/>
          <p:nvPr>
            <p:ph idx="2" type="ctrTitle"/>
          </p:nvPr>
        </p:nvSpPr>
        <p:spPr>
          <a:xfrm>
            <a:off x="2298683" y="31133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8" name="Google Shape;258;p38"/>
          <p:cNvSpPr txBox="1"/>
          <p:nvPr>
            <p:ph idx="3" type="subTitle"/>
          </p:nvPr>
        </p:nvSpPr>
        <p:spPr>
          <a:xfrm>
            <a:off x="2298683" y="34076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9" name="Google Shape;259;p38"/>
          <p:cNvSpPr txBox="1"/>
          <p:nvPr>
            <p:ph idx="4" type="ctrTitle"/>
          </p:nvPr>
        </p:nvSpPr>
        <p:spPr>
          <a:xfrm>
            <a:off x="5050695" y="1318667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0" name="Google Shape;260;p38"/>
          <p:cNvSpPr txBox="1"/>
          <p:nvPr>
            <p:ph idx="5" type="subTitle"/>
          </p:nvPr>
        </p:nvSpPr>
        <p:spPr>
          <a:xfrm>
            <a:off x="5050697" y="1612917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hlink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1" name="Google Shape;261;p38"/>
          <p:cNvSpPr txBox="1"/>
          <p:nvPr>
            <p:ph idx="6" type="ctrTitle"/>
          </p:nvPr>
        </p:nvSpPr>
        <p:spPr>
          <a:xfrm>
            <a:off x="5050695" y="31133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2" name="Google Shape;262;p38"/>
          <p:cNvSpPr txBox="1"/>
          <p:nvPr>
            <p:ph idx="7" type="subTitle"/>
          </p:nvPr>
        </p:nvSpPr>
        <p:spPr>
          <a:xfrm>
            <a:off x="5050697" y="34076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3" name="Google Shape;263;p38"/>
          <p:cNvSpPr txBox="1"/>
          <p:nvPr>
            <p:ph idx="8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39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8" name="Google Shape;268;p39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9" name="Google Shape;269;p39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0" name="Google Shape;270;p39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1" name="Google Shape;271;p39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2" name="Google Shape;272;p39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3" name="Google Shape;273;p39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4" name="Google Shape;274;p39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5" name="Google Shape;275;p39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6" name="Google Shape;276;p39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7" name="Google Shape;277;p39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8" name="Google Shape;278;p39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2" name="Google Shape;282;p40"/>
          <p:cNvSpPr txBox="1"/>
          <p:nvPr>
            <p:ph idx="2" type="ctrTitle"/>
          </p:nvPr>
        </p:nvSpPr>
        <p:spPr>
          <a:xfrm>
            <a:off x="1331768" y="1496938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3" name="Google Shape;283;p40"/>
          <p:cNvSpPr txBox="1"/>
          <p:nvPr>
            <p:ph idx="1" type="subTitle"/>
          </p:nvPr>
        </p:nvSpPr>
        <p:spPr>
          <a:xfrm>
            <a:off x="1201251" y="1764653"/>
            <a:ext cx="19110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4" name="Google Shape;284;p40"/>
          <p:cNvSpPr txBox="1"/>
          <p:nvPr>
            <p:ph idx="3" type="ctrTitle"/>
          </p:nvPr>
        </p:nvSpPr>
        <p:spPr>
          <a:xfrm>
            <a:off x="1331768" y="2590069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5" name="Google Shape;285;p40"/>
          <p:cNvSpPr txBox="1"/>
          <p:nvPr>
            <p:ph idx="4" type="subTitle"/>
          </p:nvPr>
        </p:nvSpPr>
        <p:spPr>
          <a:xfrm>
            <a:off x="1201254" y="2858229"/>
            <a:ext cx="1911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6" name="Google Shape;286;p40"/>
          <p:cNvSpPr txBox="1"/>
          <p:nvPr>
            <p:ph idx="5" type="ctrTitle"/>
          </p:nvPr>
        </p:nvSpPr>
        <p:spPr>
          <a:xfrm>
            <a:off x="1331768" y="36832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7" name="Google Shape;287;p40"/>
          <p:cNvSpPr txBox="1"/>
          <p:nvPr>
            <p:ph idx="6" type="subTitle"/>
          </p:nvPr>
        </p:nvSpPr>
        <p:spPr>
          <a:xfrm>
            <a:off x="1201254" y="3950906"/>
            <a:ext cx="1911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8" name="Google Shape;288;p40"/>
          <p:cNvSpPr txBox="1"/>
          <p:nvPr>
            <p:ph idx="7" type="ctrTitle"/>
          </p:nvPr>
        </p:nvSpPr>
        <p:spPr>
          <a:xfrm>
            <a:off x="6031732" y="32450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9" name="Google Shape;289;p40"/>
          <p:cNvSpPr txBox="1"/>
          <p:nvPr>
            <p:ph idx="8" type="subTitle"/>
          </p:nvPr>
        </p:nvSpPr>
        <p:spPr>
          <a:xfrm>
            <a:off x="6031724" y="3512424"/>
            <a:ext cx="1911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0" name="Google Shape;290;p40"/>
          <p:cNvSpPr txBox="1"/>
          <p:nvPr>
            <p:ph idx="9" type="ctrTitle"/>
          </p:nvPr>
        </p:nvSpPr>
        <p:spPr>
          <a:xfrm>
            <a:off x="6031732" y="215445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1" name="Google Shape;291;p40"/>
          <p:cNvSpPr txBox="1"/>
          <p:nvPr>
            <p:ph idx="13" type="subTitle"/>
          </p:nvPr>
        </p:nvSpPr>
        <p:spPr>
          <a:xfrm>
            <a:off x="6031724" y="2422401"/>
            <a:ext cx="1911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2" name="Google Shape;292;p40"/>
          <p:cNvSpPr txBox="1"/>
          <p:nvPr>
            <p:ph idx="14" type="ctrTitle"/>
          </p:nvPr>
        </p:nvSpPr>
        <p:spPr>
          <a:xfrm>
            <a:off x="6031732" y="1063837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3" name="Google Shape;293;p40"/>
          <p:cNvSpPr txBox="1"/>
          <p:nvPr>
            <p:ph idx="15" type="subTitle"/>
          </p:nvPr>
        </p:nvSpPr>
        <p:spPr>
          <a:xfrm>
            <a:off x="6031724" y="1332378"/>
            <a:ext cx="1911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" name="Google Shape;26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6" name="Google Shape;30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ctrTitle"/>
          </p:nvPr>
        </p:nvSpPr>
        <p:spPr>
          <a:xfrm flipH="1">
            <a:off x="1781175" y="2967700"/>
            <a:ext cx="34290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09" name="Google Shape;309;p45"/>
          <p:cNvSpPr txBox="1"/>
          <p:nvPr>
            <p:ph idx="1" type="subTitle"/>
          </p:nvPr>
        </p:nvSpPr>
        <p:spPr>
          <a:xfrm flipH="1">
            <a:off x="1781175" y="1853775"/>
            <a:ext cx="46101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0" name="Google Shape;31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3" name="Google Shape;313;p46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46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5" name="Google Shape;315;p46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46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7" name="Google Shape;317;p46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46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9" name="Google Shape;31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idx="1" type="subTitle"/>
          </p:nvPr>
        </p:nvSpPr>
        <p:spPr>
          <a:xfrm flipH="1">
            <a:off x="4370899" y="3606975"/>
            <a:ext cx="26406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2" name="Google Shape;322;p47"/>
          <p:cNvSpPr txBox="1"/>
          <p:nvPr>
            <p:ph type="title"/>
          </p:nvPr>
        </p:nvSpPr>
        <p:spPr>
          <a:xfrm>
            <a:off x="2132501" y="3692178"/>
            <a:ext cx="19473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1800"/>
            </a:lvl9pPr>
          </a:lstStyle>
          <a:p/>
        </p:txBody>
      </p:sp>
      <p:sp>
        <p:nvSpPr>
          <p:cNvPr id="323" name="Google Shape;32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idx="1" type="subTitle"/>
          </p:nvPr>
        </p:nvSpPr>
        <p:spPr>
          <a:xfrm flipH="1">
            <a:off x="1783792" y="2945550"/>
            <a:ext cx="26076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 Light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6" name="Google Shape;326;p48"/>
          <p:cNvSpPr txBox="1"/>
          <p:nvPr>
            <p:ph type="title"/>
          </p:nvPr>
        </p:nvSpPr>
        <p:spPr>
          <a:xfrm>
            <a:off x="2557289" y="1850218"/>
            <a:ext cx="18339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idx="1" type="subTitle"/>
          </p:nvPr>
        </p:nvSpPr>
        <p:spPr>
          <a:xfrm flipH="1">
            <a:off x="4826925" y="1501900"/>
            <a:ext cx="25740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p49"/>
          <p:cNvSpPr txBox="1"/>
          <p:nvPr>
            <p:ph type="title"/>
          </p:nvPr>
        </p:nvSpPr>
        <p:spPr>
          <a:xfrm>
            <a:off x="4826976" y="1111488"/>
            <a:ext cx="19473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1" name="Google Shape;33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5" name="Google Shape;335;p50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hlink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" name="Google Shape;42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b="1" sz="280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akashkr/phishing-website-dataset/dat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PHISHGUARD: A MULTI-LAYERED ENSEMBLE MODEL FOR OPTIMAL PHISHING WEBSITE DETECTION</a:t>
            </a:r>
            <a:endParaRPr sz="3600"/>
          </a:p>
        </p:txBody>
      </p:sp>
      <p:sp>
        <p:nvSpPr>
          <p:cNvPr id="342" name="Google Shape;342;p51"/>
          <p:cNvSpPr txBox="1"/>
          <p:nvPr>
            <p:ph idx="1" type="subTitle"/>
          </p:nvPr>
        </p:nvSpPr>
        <p:spPr>
          <a:xfrm>
            <a:off x="3670675" y="3347450"/>
            <a:ext cx="4352100" cy="12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Md Sultanul Islam Ovi​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movi@gmu.edu​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CS 700​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Fall 2023</a:t>
            </a:r>
            <a:endParaRPr sz="1800"/>
          </a:p>
        </p:txBody>
      </p:sp>
      <p:cxnSp>
        <p:nvCxnSpPr>
          <p:cNvPr id="343" name="Google Shape;343;p5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chemeClr val="hlink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ctrTitle"/>
          </p:nvPr>
        </p:nvSpPr>
        <p:spPr>
          <a:xfrm>
            <a:off x="510450" y="313675"/>
            <a:ext cx="8123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91B0E"/>
                </a:solidFill>
              </a:rPr>
              <a:t>Introduction</a:t>
            </a:r>
            <a:endParaRPr sz="3000"/>
          </a:p>
        </p:txBody>
      </p:sp>
      <p:sp>
        <p:nvSpPr>
          <p:cNvPr id="350" name="Google Shape;35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52"/>
          <p:cNvSpPr txBox="1"/>
          <p:nvPr/>
        </p:nvSpPr>
        <p:spPr>
          <a:xfrm>
            <a:off x="857250" y="1259875"/>
            <a:ext cx="7699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6748" lvl="0" marL="384048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Roboto"/>
              <a:buChar char="■"/>
            </a:pPr>
            <a:r>
              <a:rPr lang="en" sz="20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Escalating sophistication and frequency in cyber attacks</a:t>
            </a:r>
            <a:endParaRPr sz="20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6748" lvl="0" marL="384048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Roboto"/>
              <a:buChar char="■"/>
            </a:pPr>
            <a:r>
              <a:rPr lang="en" sz="20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Financial and data losses from phishing incidents</a:t>
            </a:r>
            <a:endParaRPr sz="20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6748" lvl="0" marL="384048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Roboto"/>
              <a:buChar char="■"/>
            </a:pPr>
            <a:r>
              <a:rPr lang="en" sz="20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Traditional methods inadequate against new phishing tactics</a:t>
            </a:r>
            <a:endParaRPr sz="20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6748" lvl="0" marL="384048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91B0E"/>
              </a:buClr>
              <a:buSzPts val="2000"/>
              <a:buFont typeface="Roboto"/>
              <a:buChar char="■"/>
            </a:pPr>
            <a:r>
              <a:rPr lang="en" sz="20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Multi-layered ensemble model for accurate, efficient detection</a:t>
            </a:r>
            <a:endParaRPr sz="20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/>
          <p:nvPr>
            <p:ph type="ctrTitle"/>
          </p:nvPr>
        </p:nvSpPr>
        <p:spPr>
          <a:xfrm>
            <a:off x="510450" y="313675"/>
            <a:ext cx="8123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91B0E"/>
                </a:solidFill>
              </a:rPr>
              <a:t>Techniques and System Analysis</a:t>
            </a:r>
            <a:endParaRPr sz="2800"/>
          </a:p>
        </p:txBody>
      </p:sp>
      <p:sp>
        <p:nvSpPr>
          <p:cNvPr id="357" name="Google Shape;35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3"/>
          <p:cNvSpPr txBox="1"/>
          <p:nvPr/>
        </p:nvSpPr>
        <p:spPr>
          <a:xfrm>
            <a:off x="444725" y="1259875"/>
            <a:ext cx="3511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8140" lvl="0" marL="38354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■"/>
            </a:pPr>
            <a:r>
              <a:rPr b="1"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b="1"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Phishing website dataset *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(11055 x 32)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84048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8140" lvl="0" marL="38354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■"/>
            </a:pPr>
            <a:r>
              <a:rPr b="1"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Machine Learning Models</a:t>
            </a:r>
            <a:endParaRPr b="1"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53"/>
          <p:cNvSpPr txBox="1"/>
          <p:nvPr/>
        </p:nvSpPr>
        <p:spPr>
          <a:xfrm>
            <a:off x="98900" y="4676875"/>
            <a:ext cx="47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00"/>
              <a:buFont typeface="Roboto Condensed Light"/>
              <a:buChar char="★"/>
            </a:pPr>
            <a:r>
              <a:rPr lang="en" sz="1000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https://www.kaggle.com/datasets/akashkr/phishing-website-dataset/data</a:t>
            </a:r>
            <a:r>
              <a:rPr lang="en" sz="10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10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0" name="Google Shape;360;p53"/>
          <p:cNvSpPr txBox="1"/>
          <p:nvPr/>
        </p:nvSpPr>
        <p:spPr>
          <a:xfrm>
            <a:off x="4296000" y="1259875"/>
            <a:ext cx="45345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8140" lvl="0" marL="38354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■"/>
            </a:pPr>
            <a:r>
              <a:rPr b="1"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b="1"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Data Sampling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Feature Selection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Mean, Median, Quartiles - Box Plots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84048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8140" lvl="0" marL="38354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■"/>
            </a:pPr>
            <a:r>
              <a:rPr b="1"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Performance Analysis</a:t>
            </a:r>
            <a:endParaRPr b="1"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Hypothesis Testing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Confidence Intervals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ANOVA Test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1348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600"/>
              <a:buFont typeface="Roboto"/>
              <a:buChar char="–"/>
            </a:pPr>
            <a:r>
              <a:rPr lang="en" sz="16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Contrast Approach</a:t>
            </a:r>
            <a:endParaRPr sz="16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ctrTitle"/>
          </p:nvPr>
        </p:nvSpPr>
        <p:spPr>
          <a:xfrm>
            <a:off x="265650" y="313675"/>
            <a:ext cx="8514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91B0E"/>
                </a:solidFill>
              </a:rPr>
              <a:t>Methodological Approach</a:t>
            </a:r>
            <a:endParaRPr sz="2800"/>
          </a:p>
        </p:txBody>
      </p:sp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54"/>
          <p:cNvSpPr txBox="1"/>
          <p:nvPr/>
        </p:nvSpPr>
        <p:spPr>
          <a:xfrm>
            <a:off x="318900" y="1026125"/>
            <a:ext cx="84291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7698" lvl="0" marL="384048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700"/>
              <a:buFont typeface="Roboto"/>
              <a:buChar char="❏"/>
            </a:pPr>
            <a:r>
              <a:rPr lang="en" sz="17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Balanced dataset sampling followed by feature selection using Recursive Feature Elimination (RFE).</a:t>
            </a:r>
            <a:endParaRPr sz="17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7698" lvl="0" marL="384048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700"/>
              <a:buFont typeface="Roboto"/>
              <a:buChar char="❏"/>
            </a:pPr>
            <a:r>
              <a:rPr lang="en" sz="17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Utilized box plots to represent data distribution, outliers, and feature relationships.</a:t>
            </a:r>
            <a:endParaRPr sz="17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7698" lvl="0" marL="384048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700"/>
              <a:buFont typeface="Roboto"/>
              <a:buChar char="❏"/>
            </a:pPr>
            <a:r>
              <a:rPr lang="en" sz="17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Trained SVM, Random Forest, and XGBoost models using 10-fold cross-validation, focusing on accuracy and training/testing duration.</a:t>
            </a:r>
            <a:endParaRPr sz="17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7698" lvl="0" marL="384048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700"/>
              <a:buFont typeface="Roboto"/>
              <a:buChar char="❏"/>
            </a:pPr>
            <a:r>
              <a:rPr lang="en" sz="17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Utilized hyperparameter tuning (grid search) to optimize model performance, alongside metrics like precision, recall, and F1-score.</a:t>
            </a:r>
            <a:endParaRPr sz="17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7698" lvl="0" marL="384048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700"/>
              <a:buFont typeface="Roboto"/>
              <a:buChar char="❏"/>
            </a:pPr>
            <a:r>
              <a:rPr lang="en" sz="17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Conducted hypothesis testing and calculated confidence intervals.</a:t>
            </a:r>
            <a:endParaRPr sz="17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7698" lvl="0" marL="384048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1700"/>
              <a:buFont typeface="Roboto"/>
              <a:buChar char="❏"/>
            </a:pPr>
            <a:r>
              <a:rPr lang="en" sz="1700">
                <a:solidFill>
                  <a:srgbClr val="191B0E"/>
                </a:solidFill>
                <a:latin typeface="Roboto"/>
                <a:ea typeface="Roboto"/>
                <a:cs typeface="Roboto"/>
                <a:sym typeface="Roboto"/>
              </a:rPr>
              <a:t>Applied ANOVA and contrast approach to evaluate and compare model performances. (significance level = 5%)</a:t>
            </a:r>
            <a:endParaRPr sz="1700">
              <a:solidFill>
                <a:srgbClr val="191B0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ctrTitle"/>
          </p:nvPr>
        </p:nvSpPr>
        <p:spPr>
          <a:xfrm>
            <a:off x="510450" y="196450"/>
            <a:ext cx="8123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91B0E"/>
                </a:solidFill>
              </a:rPr>
              <a:t>Preliminary Results</a:t>
            </a:r>
            <a:endParaRPr sz="2800"/>
          </a:p>
        </p:txBody>
      </p:sp>
      <p:sp>
        <p:nvSpPr>
          <p:cNvPr id="373" name="Google Shape;37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50" y="361825"/>
            <a:ext cx="1940301" cy="2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650" y="858824"/>
            <a:ext cx="2222487" cy="17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024" y="858813"/>
            <a:ext cx="2187726" cy="1755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7" name="Google Shape;377;p55"/>
          <p:cNvGraphicFramePr/>
          <p:nvPr/>
        </p:nvGraphicFramePr>
        <p:xfrm>
          <a:off x="3934475" y="308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{BAF0F710-1216-493B-A86B-0331BB233379}</a:tableStyleId>
              </a:tblPr>
              <a:tblGrid>
                <a:gridCol w="1881650"/>
                <a:gridCol w="1504075"/>
                <a:gridCol w="1635100"/>
              </a:tblGrid>
              <a:tr h="3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Comparison</a:t>
                      </a:r>
                      <a:endParaRPr b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Confidence</a:t>
                      </a: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 Interval</a:t>
                      </a:r>
                      <a:endParaRPr b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Decision</a:t>
                      </a:r>
                      <a:endParaRPr b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  <a:tr h="3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SVM vs Random Forest</a:t>
                      </a:r>
                      <a:endParaRPr i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(-0.00441, 0.00514)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No significant difference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  <a:tr h="3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Random Forest vs XGBoost</a:t>
                      </a:r>
                      <a:endParaRPr i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(-0.05037, -0.04081)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XGBoost better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  <a:tr h="3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SVM vs XGBoost</a:t>
                      </a:r>
                      <a:endParaRPr i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(-0.05000, -0.04045)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XGBoost better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78" name="Google Shape;378;p55"/>
          <p:cNvSpPr txBox="1"/>
          <p:nvPr/>
        </p:nvSpPr>
        <p:spPr>
          <a:xfrm>
            <a:off x="5684900" y="4560400"/>
            <a:ext cx="172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Table: Contrast Approach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aphicFrame>
        <p:nvGraphicFramePr>
          <p:cNvPr id="379" name="Google Shape;379;p55"/>
          <p:cNvGraphicFramePr/>
          <p:nvPr/>
        </p:nvGraphicFramePr>
        <p:xfrm>
          <a:off x="343275" y="277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{BAF0F710-1216-493B-A86B-0331BB233379}</a:tableStyleId>
              </a:tblPr>
              <a:tblGrid>
                <a:gridCol w="1593900"/>
                <a:gridCol w="1522725"/>
              </a:tblGrid>
              <a:tr h="30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F-Statistic</a:t>
                      </a:r>
                      <a:endParaRPr b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154.15584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  <a:tr h="30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P-Value</a:t>
                      </a:r>
                      <a:endParaRPr b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1.7e-15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  <a:tr h="30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Decision</a:t>
                      </a:r>
                      <a:endParaRPr b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Significant differences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  <a:tr h="30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CI of SVM</a:t>
                      </a:r>
                      <a:endParaRPr b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(0.91769, 0.92927)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  <a:tr h="30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CI of Random Forest</a:t>
                      </a:r>
                      <a:endParaRPr b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(0.91808, 0.92814)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  <a:tr h="30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CI of XGBoost</a:t>
                      </a:r>
                      <a:endParaRPr b="1"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2"/>
                          <a:ea typeface="Exo 2"/>
                          <a:cs typeface="Exo 2"/>
                          <a:sym typeface="Exo 2"/>
                        </a:rPr>
                        <a:t>(0.96560, 0.97180)</a:t>
                      </a:r>
                      <a:endParaRPr sz="1000"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80" name="Google Shape;380;p55"/>
          <p:cNvSpPr txBox="1"/>
          <p:nvPr/>
        </p:nvSpPr>
        <p:spPr>
          <a:xfrm>
            <a:off x="959588" y="4777300"/>
            <a:ext cx="18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Table: ANOVA Test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